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ssistant Regular" charset="-79"/>
      <p:regular r:id="rId25"/>
    </p:embeddedFont>
    <p:embeddedFont>
      <p:font typeface="Open Sans" charset="0"/>
      <p:regular r:id="rId26"/>
    </p:embeddedFont>
    <p:embeddedFont>
      <p:font typeface="Open Sans Bold" charset="0"/>
      <p:regular r:id="rId27"/>
    </p:embeddedFont>
    <p:embeddedFont>
      <p:font typeface="Open Sans Italics" charset="0"/>
      <p:regular r:id="rId28"/>
    </p:embeddedFont>
    <p:embeddedFont>
      <p:font typeface="Gagalin" charset="0"/>
      <p:regular r:id="rId29"/>
    </p:embeddedFont>
    <p:embeddedFont>
      <p:font typeface="Horizon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29813" y="-3138942"/>
            <a:ext cx="17158524" cy="171585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219187" y="2609093"/>
            <a:ext cx="5068813" cy="506881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 l="450" r="2304" b="8035"/>
          <a:stretch>
            <a:fillRect/>
          </a:stretch>
        </p:blipFill>
        <p:spPr>
          <a:xfrm rot="-642154">
            <a:off x="12657335" y="541494"/>
            <a:ext cx="4813295" cy="54834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63435">
            <a:off x="12412464" y="4210550"/>
            <a:ext cx="5303038" cy="3885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28700" y="7279909"/>
            <a:ext cx="4256724" cy="23944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1373" y="2557219"/>
            <a:ext cx="11608659" cy="335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56"/>
              </a:lnSpc>
            </a:pPr>
            <a:r>
              <a:rPr lang="en-US" sz="11869">
                <a:solidFill>
                  <a:srgbClr val="FFFFFF"/>
                </a:solidFill>
                <a:latin typeface="Now"/>
              </a:rPr>
              <a:t>LA LOTTA PER LE INVESTITURE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54" y="6823821"/>
            <a:ext cx="6304815" cy="330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31000"/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26189" y="4842719"/>
            <a:ext cx="12951485" cy="129514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888379" y="5059609"/>
            <a:ext cx="12889296" cy="314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2"/>
              </a:lnSpc>
              <a:spcBef>
                <a:spcPct val="0"/>
              </a:spcBef>
            </a:pPr>
            <a:r>
              <a:rPr lang="en-US" sz="6394">
                <a:solidFill>
                  <a:srgbClr val="000000"/>
                </a:solidFill>
                <a:latin typeface="Halant Medium Italics"/>
              </a:rPr>
              <a:t>I sudditi, dato che Enrico non fa più parte della comunità cristiana, non devono più neppure obbedirgli...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9110"/>
            <a:ext cx="16230600" cy="116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>
                <a:solidFill>
                  <a:srgbClr val="000000"/>
                </a:solidFill>
                <a:latin typeface="Open Sans"/>
              </a:rPr>
              <a:t>GREGORIO VII SCOMUNICA ENRICO IV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8548687"/>
            <a:ext cx="18288000" cy="0"/>
          </a:xfrm>
          <a:prstGeom prst="line">
            <a:avLst/>
          </a:prstGeom>
          <a:ln w="476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Freccia in giù 6"/>
          <p:cNvSpPr/>
          <p:nvPr/>
        </p:nvSpPr>
        <p:spPr>
          <a:xfrm>
            <a:off x="9601200" y="2171700"/>
            <a:ext cx="838200" cy="182880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0025">
            <a:off x="844515" y="2728661"/>
            <a:ext cx="2229457" cy="235808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66742" y="2839416"/>
            <a:ext cx="5941947" cy="6609384"/>
            <a:chOff x="687070" y="247650"/>
            <a:chExt cx="11148060" cy="12400280"/>
          </a:xfrm>
        </p:grpSpPr>
        <p:sp>
          <p:nvSpPr>
            <p:cNvPr id="4" name="Freeform 4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5930" t="49" r="-29478" b="-49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38200" y="469639"/>
            <a:ext cx="4960441" cy="203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5"/>
              </a:lnSpc>
              <a:spcBef>
                <a:spcPct val="0"/>
              </a:spcBef>
            </a:pPr>
            <a:r>
              <a:rPr lang="en-US" sz="7149">
                <a:solidFill>
                  <a:srgbClr val="059F7E"/>
                </a:solidFill>
                <a:latin typeface="WC Mano Negra Bold"/>
              </a:rPr>
              <a:t>UMILIAZIONE DI CANOSSA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1825" y="635718"/>
            <a:ext cx="10432927" cy="925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9"/>
              </a:lnSpc>
              <a:spcBef>
                <a:spcPct val="0"/>
              </a:spcBef>
            </a:pPr>
            <a:r>
              <a:rPr lang="en-US" sz="4199">
                <a:solidFill>
                  <a:srgbClr val="2B5F9B"/>
                </a:solidFill>
                <a:latin typeface="Nourd"/>
              </a:rPr>
              <a:t>Vedendo che molti grandi feudatari tedeschi e italiani si sarebbero ribellati a lui, Enrico IV decise di andare a chiedere il perdono al papa, umiliandosi a Canossa (1077), </a:t>
            </a:r>
            <a:r>
              <a:rPr lang="en-US" sz="4199" u="sng">
                <a:solidFill>
                  <a:srgbClr val="2B5F9B"/>
                </a:solidFill>
                <a:latin typeface="Nourd"/>
              </a:rPr>
              <a:t>nel castello della contessa Matilde</a:t>
            </a:r>
            <a:r>
              <a:rPr lang="en-US" sz="4199">
                <a:solidFill>
                  <a:srgbClr val="2B5F9B"/>
                </a:solidFill>
                <a:latin typeface="Nourd"/>
              </a:rPr>
              <a:t> di Toscana, fedele alleata della Chiesa. Si racconta che Enrico dovette stare tre giorni scalzo nella neve, vestito solo di un sacco e con la cenere sul capo in segno di umiltà, prima di essere finalmente perdonato dal papa, che tolse così la scomunica.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6733" y="405574"/>
            <a:ext cx="10172494" cy="762937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37272" y="4220260"/>
            <a:ext cx="5657873" cy="565785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print"/>
              <a:stretch>
                <a:fillRect t="-20123" b="-2012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 rot="-1188283">
            <a:off x="870111" y="2088350"/>
            <a:ext cx="4135914" cy="182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heque"/>
              </a:rPr>
              <a:t>Matilde di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heque"/>
              </a:rPr>
              <a:t>Canossa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215748">
            <a:off x="919699" y="934017"/>
            <a:ext cx="451818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Gagalin"/>
              </a:rPr>
              <a:t>ENRICO IV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105444" y="2899754"/>
            <a:ext cx="4713595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TORNA IN GERMANIA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45705" y="946855"/>
            <a:ext cx="4713595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SEDA LE RIVOLTE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35509" y="6369050"/>
            <a:ext cx="4713595" cy="273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CONTINUA A NOMINARE I VESCOVI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9668" y="5972810"/>
            <a:ext cx="8930481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FA ELEGGERE UN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ANTIPAPA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,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CLEMENTE III</a:t>
            </a:r>
          </a:p>
        </p:txBody>
      </p:sp>
      <p:sp>
        <p:nvSpPr>
          <p:cNvPr id="7" name="AutoShape 7"/>
          <p:cNvSpPr/>
          <p:nvPr/>
        </p:nvSpPr>
        <p:spPr>
          <a:xfrm rot="-1880416">
            <a:off x="11703239" y="3389770"/>
            <a:ext cx="160020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 rot="7377415">
            <a:off x="12401780" y="4567821"/>
            <a:ext cx="350678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AutoShape 9"/>
          <p:cNvSpPr/>
          <p:nvPr/>
        </p:nvSpPr>
        <p:spPr>
          <a:xfrm rot="-9618338">
            <a:off x="8264488" y="7770210"/>
            <a:ext cx="2573992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Freccia in giù 9"/>
          <p:cNvSpPr/>
          <p:nvPr/>
        </p:nvSpPr>
        <p:spPr>
          <a:xfrm rot="17820000">
            <a:off x="5493832" y="1891277"/>
            <a:ext cx="1066800" cy="22098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6955347">
            <a:off x="11490005" y="2435792"/>
            <a:ext cx="1585361" cy="2006558"/>
            <a:chOff x="0" y="0"/>
            <a:chExt cx="1457960" cy="1845310"/>
          </a:xfrm>
        </p:grpSpPr>
        <p:sp>
          <p:nvSpPr>
            <p:cNvPr id="3" name="Freeform 3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6BE3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D83A3A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337414">
            <a:off x="936172" y="2808514"/>
            <a:ext cx="5791908" cy="5657850"/>
            <a:chOff x="0" y="0"/>
            <a:chExt cx="4828540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36762" t="26" r="-36808" b="-2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1000" y="1248698"/>
            <a:ext cx="16245999" cy="196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GREGORIO VI (1080) </a:t>
            </a:r>
            <a:r>
              <a:rPr lang="en-US" sz="5599">
                <a:solidFill>
                  <a:srgbClr val="000000"/>
                </a:solidFill>
                <a:latin typeface="Open Sans Bold"/>
              </a:rPr>
              <a:t>SCOMUNICA </a:t>
            </a:r>
            <a:r>
              <a:rPr lang="en-US" sz="5599">
                <a:solidFill>
                  <a:srgbClr val="000000"/>
                </a:solidFill>
                <a:latin typeface="Open Sans"/>
              </a:rPr>
              <a:t>NUOVAMENTE 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"/>
              </a:rPr>
              <a:t>ENRICO IV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4647" y="5804807"/>
            <a:ext cx="13176331" cy="182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</a:pPr>
            <a:r>
              <a:rPr lang="en-US" sz="5224">
                <a:solidFill>
                  <a:srgbClr val="000000"/>
                </a:solidFill>
                <a:latin typeface="Open Sans"/>
              </a:rPr>
              <a:t>DECIDE DI ANDARE A </a:t>
            </a:r>
            <a:r>
              <a:rPr lang="en-US" sz="5224">
                <a:solidFill>
                  <a:srgbClr val="000000"/>
                </a:solidFill>
                <a:latin typeface="Open Sans Bold"/>
              </a:rPr>
              <a:t>ROMA </a:t>
            </a:r>
            <a:r>
              <a:rPr lang="en-US" sz="5224">
                <a:solidFill>
                  <a:srgbClr val="000000"/>
                </a:solidFill>
                <a:latin typeface="Open Sans"/>
              </a:rPr>
              <a:t>CON L'</a:t>
            </a:r>
            <a:r>
              <a:rPr lang="en-US" sz="5224">
                <a:solidFill>
                  <a:srgbClr val="000000"/>
                </a:solidFill>
                <a:latin typeface="Open Sans Bold"/>
              </a:rPr>
              <a:t>ESERCITO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47848" y="3670679"/>
            <a:ext cx="3449552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Gagalin"/>
              </a:rPr>
              <a:t>RAFFORZATO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6970" y="8304530"/>
            <a:ext cx="9127950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83A3A"/>
                </a:solidFill>
                <a:latin typeface="Open Sans Bold"/>
              </a:rPr>
              <a:t>ASSEDIO DI CASTEL SANT'ANGELO</a:t>
            </a:r>
          </a:p>
        </p:txBody>
      </p:sp>
      <p:sp>
        <p:nvSpPr>
          <p:cNvPr id="11" name="AutoShape 11"/>
          <p:cNvSpPr/>
          <p:nvPr/>
        </p:nvSpPr>
        <p:spPr>
          <a:xfrm rot="4252855">
            <a:off x="8760726" y="4435497"/>
            <a:ext cx="2066628" cy="0"/>
          </a:xfrm>
          <a:prstGeom prst="line">
            <a:avLst/>
          </a:prstGeom>
          <a:ln w="114300" cap="rnd">
            <a:solidFill>
              <a:srgbClr val="D83A3A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0700" y="-266700"/>
            <a:ext cx="8249927" cy="7145207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19746" r="27644"/>
          <a:stretch>
            <a:fillRect/>
          </a:stretch>
        </p:blipFill>
        <p:spPr>
          <a:xfrm>
            <a:off x="-1327713" y="240100"/>
            <a:ext cx="4712826" cy="50472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747032" y="8138432"/>
            <a:ext cx="19782064" cy="5657850"/>
            <a:chOff x="0" y="0"/>
            <a:chExt cx="6691711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91711" cy="1913890"/>
            </a:xfrm>
            <a:custGeom>
              <a:avLst/>
              <a:gdLst/>
              <a:ahLst/>
              <a:cxnLst/>
              <a:rect l="l" t="t" r="r" b="b"/>
              <a:pathLst>
                <a:path w="6691711" h="1913890">
                  <a:moveTo>
                    <a:pt x="0" y="0"/>
                  </a:moveTo>
                  <a:lnTo>
                    <a:pt x="6691711" y="0"/>
                  </a:lnTo>
                  <a:lnTo>
                    <a:pt x="669171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994105" y="522788"/>
            <a:ext cx="9338945" cy="32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4"/>
              </a:lnSpc>
            </a:pPr>
            <a:r>
              <a:rPr lang="en-US" sz="6153">
                <a:solidFill>
                  <a:srgbClr val="000000"/>
                </a:solidFill>
                <a:latin typeface="Open Sans"/>
              </a:rPr>
              <a:t>GREGORIO VII E' AIUTATO</a:t>
            </a:r>
          </a:p>
          <a:p>
            <a:pPr algn="ctr">
              <a:lnSpc>
                <a:spcPts val="8614"/>
              </a:lnSpc>
            </a:pPr>
            <a:r>
              <a:rPr lang="en-US" sz="6153">
                <a:solidFill>
                  <a:srgbClr val="000000"/>
                </a:solidFill>
                <a:latin typeface="Open Sans"/>
              </a:rPr>
              <a:t>DAL </a:t>
            </a:r>
            <a:r>
              <a:rPr lang="en-US" sz="6153">
                <a:solidFill>
                  <a:srgbClr val="000000"/>
                </a:solidFill>
                <a:latin typeface="Open Sans Bold"/>
              </a:rPr>
              <a:t>NORMANNO</a:t>
            </a:r>
          </a:p>
          <a:p>
            <a:pPr algn="ctr">
              <a:lnSpc>
                <a:spcPts val="8614"/>
              </a:lnSpc>
            </a:pPr>
            <a:r>
              <a:rPr lang="en-US" sz="6153">
                <a:solidFill>
                  <a:srgbClr val="000000"/>
                </a:solidFill>
                <a:latin typeface="Open Sans"/>
              </a:rPr>
              <a:t>ROBERTO IL GUISCARDO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70076" y="4647777"/>
            <a:ext cx="9587004" cy="273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ENRICO SI RITIRA, MA LE SUE TRUPPE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SACCHEGGIANO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LA CITTA'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379520"/>
            <a:ext cx="18288000" cy="167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4"/>
              </a:lnSpc>
            </a:pPr>
            <a:r>
              <a:rPr lang="en-US" sz="4803">
                <a:solidFill>
                  <a:srgbClr val="FFFFFF"/>
                </a:solidFill>
                <a:latin typeface="Open Sans"/>
              </a:rPr>
              <a:t>IL PAPA, INCOLPATO DELL'EVENTO, E' COSTRETTO AD ANDARSENE A SALERNO, DOVE MUORE UN ANNO DOPO (1085)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70213" y="-1600200"/>
            <a:ext cx="5657850" cy="5657850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885825"/>
            <a:ext cx="25527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 dirty="0">
                <a:solidFill>
                  <a:srgbClr val="000000"/>
                </a:solidFill>
                <a:latin typeface="Open Sans Bold"/>
              </a:rPr>
              <a:t>1122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5530" y="1114425"/>
            <a:ext cx="16620575" cy="199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1"/>
              </a:lnSpc>
            </a:pPr>
            <a:r>
              <a:rPr lang="en-US" sz="5701">
                <a:solidFill>
                  <a:srgbClr val="000000"/>
                </a:solidFill>
                <a:latin typeface="Open Sans"/>
              </a:rPr>
              <a:t>ENRICO V E CALLISTO II </a:t>
            </a:r>
          </a:p>
          <a:p>
            <a:pPr algn="ctr">
              <a:lnSpc>
                <a:spcPts val="7981"/>
              </a:lnSpc>
            </a:pPr>
            <a:r>
              <a:rPr lang="en-US" sz="5701">
                <a:solidFill>
                  <a:srgbClr val="000000"/>
                </a:solidFill>
                <a:latin typeface="Open Sans"/>
              </a:rPr>
              <a:t>RAGGIUNGONO UN COMPROMESSO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06469" y="6828064"/>
            <a:ext cx="14478696" cy="215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6"/>
              </a:lnSpc>
            </a:pPr>
            <a:r>
              <a:rPr lang="en-US" sz="5975">
                <a:solidFill>
                  <a:srgbClr val="000000"/>
                </a:solidFill>
                <a:latin typeface="Horizon"/>
              </a:rPr>
              <a:t>CONCORDATO </a:t>
            </a:r>
          </a:p>
          <a:p>
            <a:pPr algn="ctr">
              <a:lnSpc>
                <a:spcPts val="8366"/>
              </a:lnSpc>
            </a:pPr>
            <a:r>
              <a:rPr lang="en-US" sz="5975">
                <a:solidFill>
                  <a:srgbClr val="000000"/>
                </a:solidFill>
                <a:latin typeface="Horizon"/>
              </a:rPr>
              <a:t>DI WORMS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942975"/>
            <a:ext cx="17259300" cy="832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Open Sans"/>
              </a:rPr>
              <a:t>I due poteri vengono chiaramente </a:t>
            </a:r>
            <a:r>
              <a:rPr lang="en-US" sz="4700">
                <a:solidFill>
                  <a:srgbClr val="000000"/>
                </a:solidFill>
                <a:latin typeface="Open Sans Bold"/>
              </a:rPr>
              <a:t>SEPARATI</a:t>
            </a:r>
          </a:p>
          <a:p>
            <a:pPr algn="just">
              <a:lnSpc>
                <a:spcPts val="658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Open Sans"/>
              </a:rPr>
              <a:t>• l’imperatore </a:t>
            </a:r>
            <a:r>
              <a:rPr lang="en-US" sz="4700">
                <a:solidFill>
                  <a:srgbClr val="000000"/>
                </a:solidFill>
                <a:latin typeface="Open Sans Bold"/>
              </a:rPr>
              <a:t>rinuncia all’investitura religiosa/spirituale</a:t>
            </a:r>
            <a:r>
              <a:rPr lang="en-US" sz="4700">
                <a:solidFill>
                  <a:srgbClr val="000000"/>
                </a:solidFill>
                <a:latin typeface="Open Sans"/>
              </a:rPr>
              <a:t> dei vescovi </a:t>
            </a:r>
          </a:p>
          <a:p>
            <a:pPr algn="just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Open Sans"/>
              </a:rPr>
              <a:t>• l’imperatore rimane libero di c</a:t>
            </a:r>
            <a:r>
              <a:rPr lang="en-US" sz="4700">
                <a:solidFill>
                  <a:srgbClr val="000000"/>
                </a:solidFill>
                <a:latin typeface="Open Sans Bold"/>
              </a:rPr>
              <a:t>oncedere o revocare benefici feudali a vescovi e abati</a:t>
            </a:r>
            <a:r>
              <a:rPr lang="en-US" sz="4700">
                <a:solidFill>
                  <a:srgbClr val="000000"/>
                </a:solidFill>
                <a:latin typeface="Open Sans"/>
              </a:rPr>
              <a:t>, dovevano giurare </a:t>
            </a:r>
            <a:r>
              <a:rPr lang="en-US" sz="4700">
                <a:solidFill>
                  <a:srgbClr val="000000"/>
                </a:solidFill>
                <a:latin typeface="Open Sans Bold"/>
              </a:rPr>
              <a:t>fedeltà</a:t>
            </a:r>
            <a:r>
              <a:rPr lang="en-US" sz="4700">
                <a:solidFill>
                  <a:srgbClr val="000000"/>
                </a:solidFill>
                <a:latin typeface="Open Sans"/>
              </a:rPr>
              <a:t> all’imperatore ed erano investiti da esso del potere politico.</a:t>
            </a:r>
          </a:p>
          <a:p>
            <a:pPr algn="just">
              <a:lnSpc>
                <a:spcPts val="658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Open Sans"/>
              </a:rPr>
              <a:t>In Germania l’investitura feudale doveva precedere la consacrazione religiosa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976507" y="1511300"/>
            <a:ext cx="11808279" cy="11808279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D83A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32857" y="1701256"/>
            <a:ext cx="16655143" cy="366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La Chiesa diventa una “</a:t>
            </a:r>
            <a:r>
              <a:rPr lang="en-US" sz="5199">
                <a:solidFill>
                  <a:srgbClr val="D83A3A"/>
                </a:solidFill>
                <a:latin typeface="Open Sans Bold"/>
              </a:rPr>
              <a:t>MONARCHIA TEOCRATICA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”, organizzata in modo fortemente gerarchico. 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7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831771" y="3964033"/>
            <a:ext cx="13427529" cy="551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Il papa assume il titolo di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vicario di Cristo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, lasciando quello di vicario di Pietro.</a:t>
            </a:r>
          </a:p>
          <a:p>
            <a:pPr>
              <a:lnSpc>
                <a:spcPts val="7279"/>
              </a:lnSpc>
              <a:spcBef>
                <a:spcPct val="0"/>
              </a:spcBef>
            </a:pPr>
            <a:endParaRPr/>
          </a:p>
          <a:p>
            <a:pPr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 Viene potenziato l’apparato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burocratico 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di quella che è chiamata la “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curia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” (corte) romana. </a:t>
            </a:r>
          </a:p>
        </p:txBody>
      </p:sp>
      <p:sp>
        <p:nvSpPr>
          <p:cNvPr id="6" name="Freccia in giù 5"/>
          <p:cNvSpPr/>
          <p:nvPr/>
        </p:nvSpPr>
        <p:spPr>
          <a:xfrm rot="1602187">
            <a:off x="13504747" y="360246"/>
            <a:ext cx="990600" cy="990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708" y="416025"/>
            <a:ext cx="17653943" cy="941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4812" y="5133975"/>
            <a:ext cx="19535305" cy="0"/>
          </a:xfrm>
          <a:prstGeom prst="line">
            <a:avLst/>
          </a:prstGeom>
          <a:ln w="19050" cap="rnd">
            <a:solidFill>
              <a:srgbClr val="D6D6D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173650" y="2566988"/>
            <a:ext cx="6471816" cy="647179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t="-22860" b="-2286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5616581" y="-2028885"/>
            <a:ext cx="4057770" cy="405777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3A3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129797" y="8825964"/>
            <a:ext cx="4057770" cy="405777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3A3A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0" y="821754"/>
            <a:ext cx="15616581" cy="26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6"/>
              </a:lnSpc>
              <a:spcBef>
                <a:spcPct val="0"/>
              </a:spcBef>
            </a:pPr>
            <a:r>
              <a:rPr lang="en-US" sz="6169">
                <a:solidFill>
                  <a:srgbClr val="000000"/>
                </a:solidFill>
                <a:latin typeface="Now"/>
              </a:rPr>
              <a:t>NEL 1073 ILDEBRANDO DI SOANA DIVENNE PAPA COL NOME DI </a:t>
            </a:r>
            <a:r>
              <a:rPr lang="en-US" sz="6169">
                <a:solidFill>
                  <a:srgbClr val="D83A3A"/>
                </a:solidFill>
                <a:latin typeface="Now Bold"/>
              </a:rPr>
              <a:t>GREGORIO VII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596" y="6309417"/>
            <a:ext cx="9693048" cy="236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Now"/>
              </a:rPr>
              <a:t>CON LUI HA INIZIO QUEL CONTRASTO TRA PAPA E IMPERO CHE PRENDE IL NOME DI “</a:t>
            </a:r>
            <a:r>
              <a:rPr lang="en-US" sz="4199">
                <a:solidFill>
                  <a:srgbClr val="000000"/>
                </a:solidFill>
                <a:latin typeface="Now Bold"/>
              </a:rPr>
              <a:t>LOTTA PER LE INVESTITURE</a:t>
            </a:r>
            <a:r>
              <a:rPr lang="en-US" sz="4199">
                <a:solidFill>
                  <a:srgbClr val="000000"/>
                </a:solidFill>
                <a:latin typeface="Now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0100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96479" y="1965021"/>
            <a:ext cx="4362463" cy="63569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1878" y="2449194"/>
            <a:ext cx="7240529" cy="521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7200" b="1" dirty="0">
                <a:solidFill>
                  <a:srgbClr val="000000"/>
                </a:solidFill>
                <a:latin typeface="+mj-lt"/>
              </a:rPr>
              <a:t>VOLONTA' DI AFFERMARE IL </a:t>
            </a:r>
            <a:r>
              <a:rPr lang="en-US" sz="7200" b="1" dirty="0" smtClean="0">
                <a:solidFill>
                  <a:srgbClr val="000000"/>
                </a:solidFill>
                <a:latin typeface="+mj-lt"/>
              </a:rPr>
              <a:t>PREDOMNIO </a:t>
            </a:r>
            <a:r>
              <a:rPr lang="en-US" sz="7200" b="1" dirty="0">
                <a:solidFill>
                  <a:srgbClr val="000000"/>
                </a:solidFill>
                <a:latin typeface="+mj-lt"/>
              </a:rPr>
              <a:t>DEL PAPATO </a:t>
            </a:r>
          </a:p>
          <a:p>
            <a:pPr algn="ctr">
              <a:lnSpc>
                <a:spcPts val="6439"/>
              </a:lnSpc>
            </a:pPr>
            <a:r>
              <a:rPr lang="en-US" sz="7200" b="1" dirty="0">
                <a:solidFill>
                  <a:srgbClr val="000000"/>
                </a:solidFill>
                <a:latin typeface="+mj-lt"/>
              </a:rPr>
              <a:t>SU OGNI ALTRA AUTORITA'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11972" b="11972"/>
          <a:stretch>
            <a:fillRect/>
          </a:stretch>
        </p:blipFill>
        <p:spPr>
          <a:xfrm>
            <a:off x="11049000" y="1409700"/>
            <a:ext cx="5847814" cy="7543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7869">
            <a:off x="2929534" y="4018263"/>
            <a:ext cx="5283176" cy="52831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1015942">
            <a:off x="1780104" y="5672903"/>
            <a:ext cx="7582037" cy="1973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1"/>
              </a:lnSpc>
              <a:spcBef>
                <a:spcPct val="0"/>
              </a:spcBef>
            </a:pPr>
            <a:r>
              <a:rPr lang="en-US" sz="6476">
                <a:solidFill>
                  <a:srgbClr val="FFFFFF"/>
                </a:solidFill>
                <a:latin typeface="Poppins Bold Bold"/>
              </a:rPr>
              <a:t>IDEALI TEOCRATICI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13159"/>
            <a:ext cx="10548710" cy="271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9"/>
              </a:lnSpc>
            </a:pPr>
            <a:r>
              <a:rPr lang="en-US" sz="11173">
                <a:solidFill>
                  <a:srgbClr val="FFFFFF"/>
                </a:solidFill>
                <a:latin typeface="Archivo Black Bold"/>
              </a:rPr>
              <a:t>DICTATUS PAPAE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91674" y="2402086"/>
            <a:ext cx="2138680" cy="112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1"/>
              </a:lnSpc>
              <a:spcBef>
                <a:spcPct val="0"/>
              </a:spcBef>
            </a:pPr>
            <a:r>
              <a:rPr lang="en-US" sz="7376">
                <a:solidFill>
                  <a:srgbClr val="FFDE59"/>
                </a:solidFill>
                <a:latin typeface="Poppins Bold Bold"/>
              </a:rPr>
              <a:t>1075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61000"/>
          </a:blip>
          <a:srcRect t="17188" b="17188"/>
          <a:stretch>
            <a:fillRect/>
          </a:stretch>
        </p:blipFill>
        <p:spPr>
          <a:xfrm rot="-10094169">
            <a:off x="-2768217" y="5870308"/>
            <a:ext cx="6176663" cy="59064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17488" b="17488"/>
          <a:stretch>
            <a:fillRect/>
          </a:stretch>
        </p:blipFill>
        <p:spPr>
          <a:xfrm rot="1772974">
            <a:off x="16842435" y="6702090"/>
            <a:ext cx="2207918" cy="20920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27441" y="499336"/>
            <a:ext cx="7726964" cy="106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5"/>
              </a:lnSpc>
            </a:pPr>
            <a:r>
              <a:rPr lang="en-US" sz="7072">
                <a:solidFill>
                  <a:srgbClr val="D83A3A"/>
                </a:solidFill>
                <a:latin typeface="HK Grotesk Bold"/>
              </a:rPr>
              <a:t>Dictatus papae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40159" y="2381993"/>
            <a:ext cx="5721146" cy="3061480"/>
            <a:chOff x="0" y="0"/>
            <a:chExt cx="7628195" cy="40819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7628195" cy="27640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2"/>
                </a:lnSpc>
              </a:pPr>
              <a:r>
                <a:rPr lang="en-US" sz="6394" dirty="0">
                  <a:solidFill>
                    <a:schemeClr val="tx1"/>
                  </a:solidFill>
                  <a:latin typeface="Halant Medium Italics"/>
                </a:rPr>
                <a:t>Il papa è </a:t>
              </a:r>
              <a:r>
                <a:rPr lang="en-US" sz="6394" dirty="0" err="1">
                  <a:solidFill>
                    <a:schemeClr val="tx1"/>
                  </a:solidFill>
                  <a:latin typeface="Halant Medium Italics"/>
                </a:rPr>
                <a:t>superiore</a:t>
              </a:r>
              <a:r>
                <a:rPr lang="en-US" sz="6394" dirty="0">
                  <a:solidFill>
                    <a:schemeClr val="tx1"/>
                  </a:solidFill>
                  <a:latin typeface="Halant Medium Italics"/>
                </a:rPr>
                <a:t> a </a:t>
              </a:r>
              <a:r>
                <a:rPr lang="en-US" sz="6394" dirty="0" err="1">
                  <a:solidFill>
                    <a:schemeClr val="tx1"/>
                  </a:solidFill>
                  <a:latin typeface="Halant Medium Italics"/>
                </a:rPr>
                <a:t>tutti</a:t>
              </a:r>
              <a:endParaRPr lang="en-US" sz="6394" dirty="0">
                <a:solidFill>
                  <a:schemeClr val="tx1"/>
                </a:solidFill>
                <a:latin typeface="Halant Medium Itali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94354"/>
              <a:ext cx="7628195" cy="1013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58"/>
                </a:lnSpc>
                <a:spcBef>
                  <a:spcPct val="0"/>
                </a:spcBef>
              </a:pPr>
              <a:r>
                <a:rPr lang="en-US" sz="4613" spc="-46">
                  <a:solidFill>
                    <a:srgbClr val="000000"/>
                  </a:solidFill>
                  <a:latin typeface="Assistant Regular"/>
                </a:rPr>
                <a:t>Compreso l'imperatore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00732" y="6495140"/>
            <a:ext cx="8444515" cy="3651379"/>
            <a:chOff x="0" y="0"/>
            <a:chExt cx="11259353" cy="486850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11259353" cy="352815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12"/>
                </a:lnSpc>
                <a:spcBef>
                  <a:spcPct val="0"/>
                </a:spcBef>
              </a:pP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Chi ha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il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potere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spirituale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(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il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papa)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può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deporre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chi ha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il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potere</a:t>
              </a:r>
              <a:r>
                <a:rPr lang="en-US" sz="53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chemeClr val="tx1"/>
                  </a:solidFill>
                  <a:latin typeface="Halant Medium Italics"/>
                </a:rPr>
                <a:t>temporale</a:t>
              </a:r>
              <a:endParaRPr lang="en-US" sz="5394" dirty="0">
                <a:solidFill>
                  <a:schemeClr val="tx1"/>
                </a:solidFill>
                <a:latin typeface="Halant Medium Itali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96570"/>
              <a:ext cx="11259353" cy="487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9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2055611"/>
            <a:ext cx="8460787" cy="3593301"/>
            <a:chOff x="0" y="0"/>
            <a:chExt cx="11281050" cy="479106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1281050" cy="36473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72"/>
                </a:lnSpc>
                <a:spcBef>
                  <a:spcPct val="0"/>
                </a:spcBef>
              </a:pP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Un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laico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 (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l'imperatore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) non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può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nominare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 (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investire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)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i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vescovi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,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né</a:t>
              </a:r>
              <a:r>
                <a:rPr lang="en-US" sz="5594" dirty="0">
                  <a:solidFill>
                    <a:schemeClr val="tx1"/>
                  </a:solidFill>
                  <a:latin typeface="Halant Medium Italics"/>
                </a:rPr>
                <a:t> </a:t>
              </a:r>
              <a:r>
                <a:rPr lang="en-US" sz="5594" dirty="0" err="1">
                  <a:solidFill>
                    <a:schemeClr val="tx1"/>
                  </a:solidFill>
                  <a:latin typeface="Halant Medium Italics"/>
                </a:rPr>
                <a:t>deporli</a:t>
              </a:r>
              <a:endParaRPr lang="en-US" sz="5594" dirty="0">
                <a:solidFill>
                  <a:schemeClr val="tx1"/>
                </a:solidFill>
                <a:latin typeface="Halant Medium Itali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015738"/>
              <a:ext cx="11281050" cy="441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1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61000"/>
          </a:blip>
          <a:srcRect t="17188" b="17188"/>
          <a:stretch>
            <a:fillRect/>
          </a:stretch>
        </p:blipFill>
        <p:spPr>
          <a:xfrm rot="-10094169">
            <a:off x="-2768217" y="5870308"/>
            <a:ext cx="6176663" cy="59064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17488" b="17488"/>
          <a:stretch>
            <a:fillRect/>
          </a:stretch>
        </p:blipFill>
        <p:spPr>
          <a:xfrm rot="1772974">
            <a:off x="16842435" y="6702090"/>
            <a:ext cx="2207918" cy="20920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501879" y="2381993"/>
            <a:ext cx="8444515" cy="4541966"/>
            <a:chOff x="0" y="0"/>
            <a:chExt cx="11259353" cy="6055955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11259353" cy="471560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012"/>
                </a:lnSpc>
                <a:spcBef>
                  <a:spcPct val="0"/>
                </a:spcBef>
              </a:pP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La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Chiesa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di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Roma ha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il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primato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su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quelle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di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Gerusalemme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,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Antiochia</a:t>
              </a:r>
              <a:r>
                <a:rPr lang="en-US" sz="5394" dirty="0">
                  <a:solidFill>
                    <a:srgbClr val="000000"/>
                  </a:solidFill>
                  <a:latin typeface="Halant Medium Italics"/>
                </a:rPr>
                <a:t> e Alessandria </a:t>
              </a:r>
              <a:r>
                <a:rPr lang="en-US" sz="5394" dirty="0" err="1">
                  <a:solidFill>
                    <a:srgbClr val="000000"/>
                  </a:solidFill>
                  <a:latin typeface="Halant Medium Italics"/>
                </a:rPr>
                <a:t>d'Egitto</a:t>
              </a:r>
              <a:endParaRPr lang="en-US" sz="5394" dirty="0">
                <a:solidFill>
                  <a:srgbClr val="000000"/>
                </a:solidFill>
                <a:latin typeface="Halant Medium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084020"/>
              <a:ext cx="11259353" cy="487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9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27441" y="499336"/>
            <a:ext cx="7726964" cy="106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5"/>
              </a:lnSpc>
            </a:pPr>
            <a:r>
              <a:rPr lang="en-US" sz="7072">
                <a:solidFill>
                  <a:srgbClr val="D83A3A"/>
                </a:solidFill>
                <a:latin typeface="HK Grotesk Bold"/>
              </a:rPr>
              <a:t>Dictatus papae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840159" y="2381993"/>
            <a:ext cx="5721146" cy="6228543"/>
            <a:chOff x="0" y="0"/>
            <a:chExt cx="7628195" cy="830472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7628195" cy="69867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2"/>
                </a:lnSpc>
              </a:pPr>
              <a:r>
                <a:rPr lang="en-US" sz="6394" dirty="0" err="1">
                  <a:solidFill>
                    <a:srgbClr val="000000"/>
                  </a:solidFill>
                  <a:latin typeface="Halant Medium Italics"/>
                </a:rPr>
                <a:t>Ogni</a:t>
              </a:r>
              <a:r>
                <a:rPr lang="en-US" sz="6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6394" dirty="0" err="1">
                  <a:solidFill>
                    <a:srgbClr val="000000"/>
                  </a:solidFill>
                  <a:latin typeface="Halant Medium Italics"/>
                </a:rPr>
                <a:t>decisione</a:t>
              </a:r>
              <a:r>
                <a:rPr lang="en-US" sz="6394" dirty="0">
                  <a:solidFill>
                    <a:srgbClr val="000000"/>
                  </a:solidFill>
                  <a:latin typeface="Halant Medium Italics"/>
                </a:rPr>
                <a:t> del papa è </a:t>
              </a:r>
              <a:r>
                <a:rPr lang="en-US" sz="6394" dirty="0" err="1">
                  <a:solidFill>
                    <a:srgbClr val="000000"/>
                  </a:solidFill>
                  <a:latin typeface="Halant Medium Italics"/>
                </a:rPr>
                <a:t>insindacabile</a:t>
              </a:r>
              <a:r>
                <a:rPr lang="en-US" sz="6394" dirty="0">
                  <a:solidFill>
                    <a:srgbClr val="000000"/>
                  </a:solidFill>
                  <a:latin typeface="Halant Medium Italics"/>
                </a:rPr>
                <a:t> e la </a:t>
              </a:r>
              <a:r>
                <a:rPr lang="en-US" sz="6394" dirty="0" err="1">
                  <a:solidFill>
                    <a:srgbClr val="000000"/>
                  </a:solidFill>
                  <a:latin typeface="Halant Medium Italics"/>
                </a:rPr>
                <a:t>Chiesa</a:t>
              </a:r>
              <a:r>
                <a:rPr lang="en-US" sz="6394" dirty="0">
                  <a:solidFill>
                    <a:srgbClr val="000000"/>
                  </a:solidFill>
                  <a:latin typeface="Halant Medium Italics"/>
                </a:rPr>
                <a:t> </a:t>
              </a:r>
              <a:r>
                <a:rPr lang="en-US" sz="6394" dirty="0" err="1">
                  <a:solidFill>
                    <a:srgbClr val="000000"/>
                  </a:solidFill>
                  <a:latin typeface="Halant Medium Italics"/>
                </a:rPr>
                <a:t>infallibile</a:t>
              </a:r>
              <a:endParaRPr lang="en-US" sz="6394" dirty="0">
                <a:solidFill>
                  <a:srgbClr val="000000"/>
                </a:solidFill>
                <a:latin typeface="Halant Medium Itali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317104"/>
              <a:ext cx="7628195" cy="1013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58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378074" y="243047"/>
            <a:ext cx="5657873" cy="565785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b="-73280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819400" y="1943100"/>
            <a:ext cx="322801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dirty="0">
                <a:solidFill>
                  <a:srgbClr val="D83A3A"/>
                </a:solidFill>
                <a:latin typeface="Open Sans"/>
              </a:rPr>
              <a:t>1065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48878" y="5738972"/>
            <a:ext cx="11287442" cy="296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Open Sans Bold"/>
              </a:rPr>
              <a:t>ENRICO IV</a:t>
            </a:r>
          </a:p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Open Sans"/>
              </a:rPr>
              <a:t>DIVENTA IMPERATORE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0444" y="4663402"/>
            <a:ext cx="8098015" cy="4049007"/>
            <a:chOff x="0" y="0"/>
            <a:chExt cx="10797353" cy="539867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0797353" cy="5398677"/>
              <a:chOff x="0" y="0"/>
              <a:chExt cx="2540000" cy="127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D83A3A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839803"/>
                <a:ext cx="553049" cy="430197"/>
              </a:xfrm>
              <a:custGeom>
                <a:avLst/>
                <a:gdLst/>
                <a:ahLst/>
                <a:cxnLst/>
                <a:rect l="l" t="t" r="r" b="b"/>
                <a:pathLst>
                  <a:path w="553049" h="430197">
                    <a:moveTo>
                      <a:pt x="0" y="430197"/>
                    </a:moveTo>
                    <a:cubicBezTo>
                      <a:pt x="0" y="283538"/>
                      <a:pt x="25403" y="137988"/>
                      <a:pt x="75081" y="0"/>
                    </a:cubicBezTo>
                    <a:lnTo>
                      <a:pt x="553049" y="172079"/>
                    </a:lnTo>
                    <a:cubicBezTo>
                      <a:pt x="523242" y="254872"/>
                      <a:pt x="508000" y="342202"/>
                      <a:pt x="508000" y="430197"/>
                    </a:cubicBezTo>
                    <a:close/>
                  </a:path>
                </a:pathLst>
              </a:custGeom>
              <a:solidFill>
                <a:srgbClr val="54B948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3421843" y="752059"/>
            <a:ext cx="10669746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Grado di soddisfazione di Enrico IV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rispetto al </a:t>
            </a:r>
            <a:r>
              <a:rPr lang="en-US" sz="5199">
                <a:solidFill>
                  <a:srgbClr val="000000"/>
                </a:solidFill>
                <a:latin typeface="Open Sans Italics"/>
              </a:rPr>
              <a:t>Dictatus papae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0" y="1157630"/>
            <a:ext cx="9144000" cy="912937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17412" y="6453106"/>
            <a:ext cx="3833894" cy="38338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5310106" y="0"/>
            <a:ext cx="3833894" cy="38338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061" y="2806789"/>
            <a:ext cx="9088939" cy="5657850"/>
            <a:chOff x="0" y="0"/>
            <a:chExt cx="2660376" cy="1656080"/>
          </a:xfrm>
        </p:grpSpPr>
        <p:sp>
          <p:nvSpPr>
            <p:cNvPr id="8" name="Freeform 8"/>
            <p:cNvSpPr/>
            <p:nvPr/>
          </p:nvSpPr>
          <p:spPr>
            <a:xfrm>
              <a:off x="92710" y="293370"/>
              <a:ext cx="2554966" cy="1350010"/>
            </a:xfrm>
            <a:custGeom>
              <a:avLst/>
              <a:gdLst/>
              <a:ahLst/>
              <a:cxnLst/>
              <a:rect l="l" t="t" r="r" b="b"/>
              <a:pathLst>
                <a:path w="2554966" h="1350010">
                  <a:moveTo>
                    <a:pt x="0" y="1295400"/>
                  </a:moveTo>
                  <a:lnTo>
                    <a:pt x="0" y="1350010"/>
                  </a:lnTo>
                  <a:lnTo>
                    <a:pt x="2554966" y="1350010"/>
                  </a:lnTo>
                  <a:lnTo>
                    <a:pt x="2554966" y="54610"/>
                  </a:lnTo>
                  <a:lnTo>
                    <a:pt x="2500356" y="0"/>
                  </a:lnTo>
                  <a:lnTo>
                    <a:pt x="2500356" y="1295400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" y="11430"/>
              <a:ext cx="2580366" cy="1564640"/>
            </a:xfrm>
            <a:custGeom>
              <a:avLst/>
              <a:gdLst/>
              <a:ahLst/>
              <a:cxnLst/>
              <a:rect l="l" t="t" r="r" b="b"/>
              <a:pathLst>
                <a:path w="2580366" h="1564640">
                  <a:moveTo>
                    <a:pt x="2309856" y="0"/>
                  </a:moveTo>
                  <a:lnTo>
                    <a:pt x="0" y="1270"/>
                  </a:lnTo>
                  <a:lnTo>
                    <a:pt x="0" y="1564640"/>
                  </a:lnTo>
                  <a:lnTo>
                    <a:pt x="2579096" y="1564640"/>
                  </a:lnTo>
                  <a:lnTo>
                    <a:pt x="2580366" y="266700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660376" cy="1656080"/>
            </a:xfrm>
            <a:custGeom>
              <a:avLst/>
              <a:gdLst/>
              <a:ahLst/>
              <a:cxnLst/>
              <a:rect l="l" t="t" r="r" b="b"/>
              <a:pathLst>
                <a:path w="2660376" h="1656080">
                  <a:moveTo>
                    <a:pt x="2593066" y="275590"/>
                  </a:moveTo>
                  <a:lnTo>
                    <a:pt x="2593066" y="275590"/>
                  </a:lnTo>
                  <a:lnTo>
                    <a:pt x="2591796" y="274320"/>
                  </a:lnTo>
                  <a:lnTo>
                    <a:pt x="2455906" y="138430"/>
                  </a:lnTo>
                  <a:lnTo>
                    <a:pt x="2388596" y="71120"/>
                  </a:lnTo>
                  <a:lnTo>
                    <a:pt x="2317476" y="0"/>
                  </a:lnTo>
                  <a:lnTo>
                    <a:pt x="0" y="0"/>
                  </a:lnTo>
                  <a:lnTo>
                    <a:pt x="0" y="1588770"/>
                  </a:lnTo>
                  <a:lnTo>
                    <a:pt x="80010" y="1588770"/>
                  </a:lnTo>
                  <a:lnTo>
                    <a:pt x="80010" y="1656080"/>
                  </a:lnTo>
                  <a:lnTo>
                    <a:pt x="2660376" y="1656080"/>
                  </a:lnTo>
                  <a:lnTo>
                    <a:pt x="2660376" y="342900"/>
                  </a:lnTo>
                  <a:lnTo>
                    <a:pt x="2593066" y="275590"/>
                  </a:lnTo>
                  <a:close/>
                  <a:moveTo>
                    <a:pt x="2321286" y="21590"/>
                  </a:moveTo>
                  <a:lnTo>
                    <a:pt x="2447016" y="146050"/>
                  </a:lnTo>
                  <a:lnTo>
                    <a:pt x="2571476" y="270510"/>
                  </a:lnTo>
                  <a:lnTo>
                    <a:pt x="2321286" y="270510"/>
                  </a:lnTo>
                  <a:lnTo>
                    <a:pt x="2321286" y="21590"/>
                  </a:lnTo>
                  <a:close/>
                  <a:moveTo>
                    <a:pt x="12700" y="1576070"/>
                  </a:moveTo>
                  <a:lnTo>
                    <a:pt x="12700" y="12700"/>
                  </a:lnTo>
                  <a:lnTo>
                    <a:pt x="2308586" y="12700"/>
                  </a:lnTo>
                  <a:lnTo>
                    <a:pt x="2308586" y="278130"/>
                  </a:lnTo>
                  <a:cubicBezTo>
                    <a:pt x="2308586" y="281940"/>
                    <a:pt x="2311126" y="284480"/>
                    <a:pt x="2314936" y="284480"/>
                  </a:cubicBezTo>
                  <a:lnTo>
                    <a:pt x="2580366" y="284480"/>
                  </a:lnTo>
                  <a:lnTo>
                    <a:pt x="2580366" y="1576070"/>
                  </a:lnTo>
                  <a:lnTo>
                    <a:pt x="12700" y="1576070"/>
                  </a:lnTo>
                  <a:close/>
                  <a:moveTo>
                    <a:pt x="2647676" y="1643380"/>
                  </a:moveTo>
                  <a:lnTo>
                    <a:pt x="92710" y="1643380"/>
                  </a:lnTo>
                  <a:lnTo>
                    <a:pt x="92710" y="1588770"/>
                  </a:lnTo>
                  <a:lnTo>
                    <a:pt x="2593067" y="1588770"/>
                  </a:lnTo>
                  <a:lnTo>
                    <a:pt x="2593067" y="293370"/>
                  </a:lnTo>
                  <a:lnTo>
                    <a:pt x="2647676" y="347980"/>
                  </a:lnTo>
                  <a:lnTo>
                    <a:pt x="2647676" y="1643380"/>
                  </a:ln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421135" y="1363834"/>
            <a:ext cx="6457864" cy="7559332"/>
            <a:chOff x="0" y="0"/>
            <a:chExt cx="8610486" cy="1007910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9000"/>
              <a:ext cx="8610486" cy="917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7000" spc="-70">
                  <a:solidFill>
                    <a:srgbClr val="1B43BD"/>
                  </a:solidFill>
                  <a:latin typeface="HK Grotesk Bold"/>
                </a:rPr>
                <a:t>Riunisce a </a:t>
              </a:r>
              <a:r>
                <a:rPr lang="en-US" sz="7000" spc="-70">
                  <a:solidFill>
                    <a:srgbClr val="000000"/>
                  </a:solidFill>
                  <a:latin typeface="HK Grotesk Bold"/>
                </a:rPr>
                <a:t>WORMS</a:t>
              </a:r>
              <a:r>
                <a:rPr lang="en-US" sz="7000" spc="-70">
                  <a:solidFill>
                    <a:srgbClr val="1B43BD"/>
                  </a:solidFill>
                  <a:latin typeface="HK Grotesk Bold"/>
                </a:rPr>
                <a:t>, in una Dieta, i vescovi tedeschi e fa dichiarare </a:t>
              </a:r>
              <a:r>
                <a:rPr lang="en-US" sz="7000" spc="-70">
                  <a:solidFill>
                    <a:srgbClr val="121212"/>
                  </a:solidFill>
                  <a:latin typeface="HK Grotesk Bold"/>
                </a:rPr>
                <a:t>DEPOSTO</a:t>
              </a:r>
              <a:r>
                <a:rPr lang="en-US" sz="7000" spc="-70">
                  <a:solidFill>
                    <a:srgbClr val="1B43BD"/>
                  </a:solidFill>
                  <a:latin typeface="HK Grotesk Bold"/>
                </a:rPr>
                <a:t> Gregorio VII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493658"/>
              <a:ext cx="8610486" cy="58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121212"/>
                  </a:solidFill>
                  <a:latin typeface="HK Grotesk Light"/>
                </a:rPr>
                <a:t>L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3687681"/>
            <a:ext cx="8660534" cy="3476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000000"/>
                </a:solidFill>
                <a:latin typeface="Open Sans"/>
              </a:rPr>
              <a:t>volontà, di Enrico IV, di controllare la</a:t>
            </a:r>
          </a:p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000000"/>
                </a:solidFill>
                <a:latin typeface="Open Sans"/>
              </a:rPr>
              <a:t>nomina vescovile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83795" y="5445044"/>
            <a:ext cx="2720409" cy="0"/>
          </a:xfrm>
          <a:prstGeom prst="line">
            <a:avLst/>
          </a:prstGeom>
          <a:ln w="133350" cap="rnd">
            <a:solidFill>
              <a:srgbClr val="1B43B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485</Words>
  <Application>Microsoft Office PowerPoint</Application>
  <PresentationFormat>Personalizzato</PresentationFormat>
  <Paragraphs>63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8" baseType="lpstr">
      <vt:lpstr>Arial</vt:lpstr>
      <vt:lpstr>Now</vt:lpstr>
      <vt:lpstr>Now Bold</vt:lpstr>
      <vt:lpstr>Calibri</vt:lpstr>
      <vt:lpstr>Poppins Bold Bold</vt:lpstr>
      <vt:lpstr>Archivo Black Bold</vt:lpstr>
      <vt:lpstr>HK Grotesk Bold</vt:lpstr>
      <vt:lpstr>Halant Medium Italics</vt:lpstr>
      <vt:lpstr>Assistant Regular</vt:lpstr>
      <vt:lpstr>Open Sans</vt:lpstr>
      <vt:lpstr>Open Sans Bold</vt:lpstr>
      <vt:lpstr>Open Sans Italics</vt:lpstr>
      <vt:lpstr>HK Grotesk Light</vt:lpstr>
      <vt:lpstr>WC Mano Negra Bold</vt:lpstr>
      <vt:lpstr>Nourd</vt:lpstr>
      <vt:lpstr>Cheque</vt:lpstr>
      <vt:lpstr>Gagalin</vt:lpstr>
      <vt:lpstr>Horizon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lotta per le investiture</dc:title>
  <dc:creator>Simone DellìOmodarme</dc:creator>
  <cp:lastModifiedBy>simone.dell@libero.it</cp:lastModifiedBy>
  <cp:revision>2</cp:revision>
  <dcterms:created xsi:type="dcterms:W3CDTF">2006-08-16T00:00:00Z</dcterms:created>
  <dcterms:modified xsi:type="dcterms:W3CDTF">2021-10-13T09:44:44Z</dcterms:modified>
  <dc:identifier>DAEsDLYPkZ8</dc:identifier>
</cp:coreProperties>
</file>